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1" r:id="rId5"/>
    <p:sldId id="268" r:id="rId6"/>
    <p:sldId id="270" r:id="rId7"/>
    <p:sldId id="271" r:id="rId8"/>
    <p:sldId id="266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3D0F01-7089-4DC6-B2E9-6ABBCD7ACB20}">
          <p14:sldIdLst>
            <p14:sldId id="256"/>
            <p14:sldId id="257"/>
            <p14:sldId id="273"/>
          </p14:sldIdLst>
        </p14:section>
        <p14:section name="Раздел без заголовка" id="{664FE598-17C4-4CE3-9877-0EFFF7457A5A}">
          <p14:sldIdLst>
            <p14:sldId id="261"/>
            <p14:sldId id="268"/>
            <p14:sldId id="270"/>
            <p14:sldId id="271"/>
            <p14:sldId id="266"/>
            <p14:sldId id="26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8894" autoAdjust="0"/>
  </p:normalViewPr>
  <p:slideViewPr>
    <p:cSldViewPr>
      <p:cViewPr>
        <p:scale>
          <a:sx n="100" d="100"/>
          <a:sy n="100" d="100"/>
        </p:scale>
        <p:origin x="804" y="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www.nedug.ru/common/data/pub/images/articles/77340/normal.jpg&amp;uinfo=ww-1088-wh-368-fw-863-fh-448-pd-1&amp;p=34&amp;text=%D0%B0%D0%BD%D0%B5%D1%81%D1%82%D0%B5%D0%B7%D0%B8%D0%BE%D0%BB%D0%BE%D0%B3%D0%B8%D1%8F%20%D0%BA%D0%B0%D1%80%D1%82%D0%B8%D0%BD%D0%BA%D0%B8&amp;noreask=1&amp;pos=1037&amp;rpt=simage&amp;lr=68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66936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   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>
                <a:effectLst/>
              </a:rPr>
              <a:t>	</a:t>
            </a:r>
            <a:r>
              <a:rPr lang="ru-RU" sz="1600" dirty="0">
                <a:effectLst/>
              </a:rPr>
              <a:t>	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dirty="0" smtClean="0">
                <a:effectLst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                   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5689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ГБОУ ВПО ЧИТИНСКАЯ ГОСУДАРСТВЕННАЯ МЕДИЦИНСКАЯ АКАДЕМИЯ  КАФЕДРА АНЕСТЕЗИОЛОГИИ,                </a:t>
            </a:r>
          </a:p>
          <a:p>
            <a:pPr algn="ctr"/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РЕАНИМАЦИИ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ИНТЕНСИВНОЙ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ТЕРАПИИ</a:t>
            </a:r>
            <a:r>
              <a:rPr lang="ru-RU" dirty="0">
                <a:latin typeface="Calibri" pitchFamily="34" charset="0"/>
                <a:cs typeface="Calibri" pitchFamily="34" charset="0"/>
              </a:rPr>
              <a:t/>
            </a:r>
            <a:br>
              <a:rPr lang="ru-RU" dirty="0">
                <a:latin typeface="Calibri" pitchFamily="34" charset="0"/>
                <a:cs typeface="Calibri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                        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Анестезиологические пособия при чрезвычайных ситуациях</a:t>
            </a:r>
            <a:br>
              <a:rPr lang="ru-RU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                            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              </a:t>
            </a:r>
          </a:p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                                                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/>
              <a:t>Выполнил: клинический </a:t>
            </a:r>
            <a:r>
              <a:rPr lang="ru-RU" sz="2000" dirty="0" smtClean="0"/>
              <a:t>ординатор </a:t>
            </a:r>
            <a:r>
              <a:rPr lang="ru-RU" sz="2000" dirty="0" smtClean="0"/>
              <a:t>   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</a:t>
            </a:r>
            <a:r>
              <a:rPr lang="ru-RU" sz="2000" dirty="0" err="1" smtClean="0"/>
              <a:t>Мартынов.С.В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Куратор</a:t>
            </a:r>
            <a:r>
              <a:rPr lang="ru-RU" sz="2000" dirty="0"/>
              <a:t>: </a:t>
            </a:r>
            <a:r>
              <a:rPr lang="ru-RU" sz="2000" dirty="0" err="1"/>
              <a:t>Коннов.А.В</a:t>
            </a:r>
            <a:r>
              <a:rPr lang="ru-RU" sz="2000" dirty="0"/>
              <a:t>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Чита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2014 г.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5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9550"/>
            <a:ext cx="6868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СПАСИБО ЗА ВНИМАНИЕ</a:t>
            </a:r>
            <a:endParaRPr lang="ru-RU" sz="4800" dirty="0"/>
          </a:p>
        </p:txBody>
      </p:sp>
      <p:pic>
        <p:nvPicPr>
          <p:cNvPr id="5" name="Picture 4" descr="http://img0.liveinternet.ru/images/attach/b/4/103/15/103015450_Blagodary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4451"/>
            <a:ext cx="5940425" cy="4571365"/>
          </a:xfrm>
          <a:prstGeom prst="rect">
            <a:avLst/>
          </a:prstGeom>
          <a:noFill/>
          <a:extLst/>
        </p:spPr>
      </p:pic>
      <p:pic>
        <p:nvPicPr>
          <p:cNvPr id="8" name="Рисунок 7" descr="http://photo.sprashivalka.com/orig/a63/1e3/ff7/2f0858be95ed0c4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70" y="145863"/>
            <a:ext cx="4291548" cy="438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9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-963488"/>
            <a:ext cx="8892480" cy="3456682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/>
              </a:rPr>
              <a:t>      </a:t>
            </a:r>
            <a:br>
              <a:rPr lang="ru-RU" sz="4000" b="1" dirty="0" smtClean="0">
                <a:solidFill>
                  <a:srgbClr val="FFFF00"/>
                </a:solidFill>
                <a:effectLst/>
              </a:rPr>
            </a:br>
            <a:r>
              <a:rPr lang="ru-RU" sz="40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  </a:t>
            </a:r>
            <a:b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  Методические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рекомендации </a:t>
            </a:r>
            <a:b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98/296</a:t>
            </a:r>
            <a:r>
              <a:rPr lang="ru-RU" sz="40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http://im6-tub-ru.yandex.net/i?id=450081148-51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39094"/>
            <a:ext cx="306895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lib.znate.ru/pars_docs/refs/169/168449/168449_html_m787ff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6171136" cy="3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611560"/>
            <a:ext cx="7543800" cy="5184576"/>
          </a:xfrm>
        </p:spPr>
        <p:txBody>
          <a:bodyPr/>
          <a:lstStyle/>
          <a:p>
            <a:r>
              <a:rPr lang="ru-RU" sz="4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Требования </a:t>
            </a:r>
            <a:r>
              <a:rPr lang="ru-RU" sz="4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к организации      </a:t>
            </a:r>
            <a:br>
              <a:rPr lang="ru-RU" sz="4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   анестезиологического     </a:t>
            </a:r>
            <a:br>
              <a:rPr lang="ru-RU" sz="4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             пособия</a:t>
            </a:r>
            <a:r>
              <a:rPr lang="ru-RU" sz="4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6096000" cy="360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  <a:t>   - методически простое	</a:t>
            </a:r>
            <a:b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  <a:t>- высокоэффективное</a:t>
            </a:r>
            <a:b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  <a:t>- не требовать сложной аппаратуры</a:t>
            </a:r>
            <a:b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effectLst/>
                <a:latin typeface="Calibri" pitchFamily="34" charset="0"/>
                <a:cs typeface="Calibri" pitchFamily="34" charset="0"/>
              </a:rPr>
              <a:t>- максимально щадящее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АНЕСТЕЗИОЛОГИЧЕСКОЕ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ПОСОБИЕ </a:t>
            </a:r>
          </a:p>
          <a:p>
            <a:pPr marL="18288" indent="0">
              <a:buNone/>
            </a:pPr>
            <a:r>
              <a:rPr lang="ru-RU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ПРИ ОКАЗАНИИ ХИРУРГИЧЕСКОЙ </a:t>
            </a:r>
          </a:p>
          <a:p>
            <a:pPr marL="18288" indent="0">
              <a:buNone/>
            </a:pPr>
            <a:r>
              <a:rPr lang="ru-RU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ПОМОЩИ В МЕДИЦИНЕ КАТАСТРОФ</a:t>
            </a:r>
          </a:p>
          <a:p>
            <a:pPr marL="18288"/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18288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Регионарная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анестезия</a:t>
            </a:r>
          </a:p>
          <a:p>
            <a:pPr marL="18288"/>
            <a:r>
              <a:rPr lang="ru-RU" sz="24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Внутримышечный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наркоз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ТВА на СД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ТВА+ИВЛ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воздухом,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кислородом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или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их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смесью</a:t>
            </a:r>
          </a:p>
          <a:p>
            <a:endParaRPr lang="ru-RU" sz="2400" dirty="0"/>
          </a:p>
          <a:p>
            <a:endParaRPr lang="ru-RU" sz="2400" dirty="0"/>
          </a:p>
          <a:p>
            <a:pPr marL="18288"/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b1.keep4u.ru/b/081103/50/50f0434acc8edccd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64" y="2394322"/>
            <a:ext cx="5271663" cy="365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edi-learn.de/cartoons/4images/data/media/11/intubat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06514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3448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/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Регионарная анестезия</a:t>
            </a:r>
          </a:p>
          <a:p>
            <a:pPr marL="18288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18288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-анальгетический компонент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противошоковой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терапии</a:t>
            </a:r>
          </a:p>
          <a:p>
            <a:pPr marL="18288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-упрощает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дальнейшую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эвакуацию</a:t>
            </a:r>
          </a:p>
          <a:p>
            <a:pPr marL="18288"/>
            <a:endParaRPr lang="ru-RU" dirty="0" smtClean="0"/>
          </a:p>
          <a:p>
            <a:pPr marL="18288"/>
            <a:endParaRPr lang="ru-RU" dirty="0"/>
          </a:p>
          <a:p>
            <a:pPr marL="18288"/>
            <a:endParaRPr lang="ru-RU" b="1" dirty="0"/>
          </a:p>
        </p:txBody>
      </p:sp>
      <p:pic>
        <p:nvPicPr>
          <p:cNvPr id="4" name="Рисунок 3" descr="http://apikabu.ru/img_n/2012-01_4/z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8457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kazandoctor.ru/sites/default/files/Epidural_in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0" y="3583868"/>
            <a:ext cx="221563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1-tub-ru.yandex.net/i?id=113012867-51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90770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0-tub-ru.yandex.net/i?id=1074162813-26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31397"/>
            <a:ext cx="1682105" cy="133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4-tub-ru.yandex.net/i?id=562710838-47-72&amp;n=21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8083"/>
            <a:ext cx="1368152" cy="1141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1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78639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/>
            <a:r>
              <a:rPr lang="ru-RU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Внутримышечный 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наркоз</a:t>
            </a:r>
          </a:p>
          <a:p>
            <a:pPr marL="18288"/>
            <a:endParaRPr lang="ru-RU" sz="44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8288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18288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-экономия времени занятости</a:t>
            </a:r>
          </a:p>
          <a:p>
            <a:pPr marL="18288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операционного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стола</a:t>
            </a:r>
          </a:p>
          <a:p>
            <a:pPr marL="18288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18288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cubahora.cu/uploads/materiales_images/12b7d68206d5f903974a593dc30fcf618b2711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hm.bris.ac.uk/motm/ketamine/ketami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72" y="3789040"/>
            <a:ext cx="3057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  ТВА </a:t>
            </a:r>
            <a:r>
              <a:rPr lang="ru-RU" sz="5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СД</a:t>
            </a:r>
          </a:p>
          <a:p>
            <a:endParaRPr lang="ru-RU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/>
              <a:t>в </a:t>
            </a:r>
            <a:r>
              <a:rPr lang="ru-RU" sz="2400" b="1" dirty="0"/>
              <a:t>экстремальных </a:t>
            </a:r>
            <a:r>
              <a:rPr lang="ru-RU" sz="2400" b="1" dirty="0" smtClean="0"/>
              <a:t>условиях</a:t>
            </a:r>
          </a:p>
          <a:p>
            <a:r>
              <a:rPr lang="ru-RU" sz="2400" b="1" dirty="0" smtClean="0"/>
              <a:t>является одним из эффективных </a:t>
            </a:r>
          </a:p>
          <a:p>
            <a:r>
              <a:rPr lang="ru-RU" sz="2400" b="1" dirty="0" smtClean="0"/>
              <a:t>методов </a:t>
            </a:r>
            <a:r>
              <a:rPr lang="ru-RU" sz="2400" b="1" dirty="0"/>
              <a:t>общей </a:t>
            </a:r>
            <a:r>
              <a:rPr lang="ru-RU" sz="2400" b="1" dirty="0" smtClean="0"/>
              <a:t>анестезии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kharkov-online.com/sites/default/files/objavaimage/kuvalda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" y="3643583"/>
            <a:ext cx="4517763" cy="29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4-tub-ru.yandex.net/i?id=920243130-2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14" y="1124744"/>
            <a:ext cx="3152134" cy="21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be.ru/upload/medialibrary/9bb/%D0%90%D0%BD%D0%B5%D1%81%D1%82%D0%B5%D0%B7%D0%B8%D1%8F%20%D0%B2%D0%B5%D1%80%D1%85%D0%BD%D0%B5%D0%B9%20%D0%BA%D0%BE%D0%BD%D0%B5%D1%87%D0%BD%D0%BE%D1%81%D1%82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35" y="3660216"/>
            <a:ext cx="34813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vedomosti.md/upload/photos/NOMER/april/24/vr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3" y="4895592"/>
            <a:ext cx="2160240" cy="177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110"/>
            <a:ext cx="78209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ТВА+ИВЛ воздухом, </a:t>
            </a:r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кислородом   </a:t>
            </a:r>
          </a:p>
          <a:p>
            <a:r>
              <a:rPr lang="ru-RU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или </a:t>
            </a:r>
            <a:r>
              <a:rPr lang="ru-RU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их   </a:t>
            </a:r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смесью</a:t>
            </a:r>
            <a:endParaRPr lang="ru-RU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●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аппаратура для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полевых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условий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cs301202.userapi.com/v301202100/7f68/ludPF8va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403983" cy="36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90200"/>
            <a:ext cx="31765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im7-tub-ru.yandex.net/i?id=251436679-44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4722"/>
            <a:ext cx="18002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www.karteltrade.ru/files/prodimage/prod-36279-4d7f88f1344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1886195" cy="15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.tw1.ru/upload/iblock/880/8802efacbe7acd88899b8e73cb85ef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3" y="1972544"/>
            <a:ext cx="4032448" cy="28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g-fotki.yandex.ru/get/6110/162566701.0/0_67c0e_9c04dc50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58222"/>
            <a:ext cx="2195573" cy="21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eldsher.ru/ferro/infuz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0225"/>
            <a:ext cx="3787889" cy="34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ssjournal.com/content/figures/1754-9493-3-2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3781114"/>
            <a:ext cx="2455168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rstaid72.ru/img/pages/imitac/10edb13283d1449779c8a11c6e4de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0011"/>
            <a:ext cx="56742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17832"/>
            <a:ext cx="7500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</a:rPr>
              <a:t>В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</a:rPr>
              <a:t>нутрикостный доступ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114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                                                           </vt:lpstr>
      <vt:lpstr>                           Методические рекомендации                        n 98/296 </vt:lpstr>
      <vt:lpstr> Требования к организации            анестезиологического                     пособия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Анестезиологические             пособия при чс </dc:title>
  <dc:creator>Мартын</dc:creator>
  <cp:lastModifiedBy>Мартын</cp:lastModifiedBy>
  <cp:revision>48</cp:revision>
  <dcterms:created xsi:type="dcterms:W3CDTF">2014-03-17T10:16:33Z</dcterms:created>
  <dcterms:modified xsi:type="dcterms:W3CDTF">2014-06-02T12:06:32Z</dcterms:modified>
</cp:coreProperties>
</file>